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7"/>
  </p:notesMasterIdLst>
  <p:sldIdLst>
    <p:sldId id="256" r:id="rId2"/>
    <p:sldId id="291" r:id="rId3"/>
    <p:sldId id="288" r:id="rId4"/>
    <p:sldId id="320" r:id="rId5"/>
    <p:sldId id="323" r:id="rId6"/>
    <p:sldId id="321" r:id="rId7"/>
    <p:sldId id="324" r:id="rId8"/>
    <p:sldId id="325" r:id="rId9"/>
    <p:sldId id="326" r:id="rId10"/>
    <p:sldId id="328" r:id="rId11"/>
    <p:sldId id="329" r:id="rId12"/>
    <p:sldId id="327" r:id="rId13"/>
    <p:sldId id="330" r:id="rId14"/>
    <p:sldId id="331" r:id="rId15"/>
    <p:sldId id="322" r:id="rId16"/>
    <p:sldId id="332" r:id="rId17"/>
    <p:sldId id="333" r:id="rId18"/>
    <p:sldId id="334" r:id="rId19"/>
    <p:sldId id="335" r:id="rId20"/>
    <p:sldId id="336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6" r:id="rId31"/>
    <p:sldId id="347" r:id="rId32"/>
    <p:sldId id="348" r:id="rId33"/>
    <p:sldId id="349" r:id="rId34"/>
    <p:sldId id="319" r:id="rId35"/>
    <p:sldId id="350" r:id="rId36"/>
  </p:sldIdLst>
  <p:sldSz cx="12192000" cy="6858000"/>
  <p:notesSz cx="6858000" cy="9144000"/>
  <p:embeddedFontLst>
    <p:embeddedFont>
      <p:font typeface="맑은 고딕" panose="020B0503020000020004" pitchFamily="50" charset="-127"/>
      <p:regular r:id="rId38"/>
      <p:bold r:id="rId39"/>
    </p:embeddedFont>
    <p:embeddedFont>
      <p:font typeface="메이플스토리" panose="02000300000000000000" pitchFamily="2" charset="-127"/>
      <p:regular r:id="rId40"/>
      <p:bold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9F2C"/>
    <a:srgbClr val="F9A1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6" autoAdjust="0"/>
    <p:restoredTop sz="72154" autoAdjust="0"/>
  </p:normalViewPr>
  <p:slideViewPr>
    <p:cSldViewPr snapToGrid="0">
      <p:cViewPr varScale="1">
        <p:scale>
          <a:sx n="60" d="100"/>
          <a:sy n="60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217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3F159-7250-4DD4-91C2-13B35D56E1AF}" type="datetimeFigureOut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9E5BFC-1559-42F1-8940-AB342D56B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59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9999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271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065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933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860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787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52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791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812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301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09D0C-0730-3FA7-D006-7345AAB81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BAF2A3-6AB5-1035-43BF-2D5011F42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3043A6-A237-FAC7-600A-9061B568BF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652" y="6466897"/>
            <a:ext cx="2743200" cy="365125"/>
          </a:xfrm>
        </p:spPr>
        <p:txBody>
          <a:bodyPr/>
          <a:lstStyle/>
          <a:p>
            <a:fld id="{442BEE3F-2E9A-4FD8-8B8A-8619F3E161C0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B0122D-3523-6CED-C5D8-F3D528C10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CAC04C-B8A7-FFB2-46A6-4A00B5205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4148" y="6474198"/>
            <a:ext cx="2743200" cy="365125"/>
          </a:xfrm>
        </p:spPr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 dirty="0"/>
          </a:p>
        </p:txBody>
      </p:sp>
      <p:pic>
        <p:nvPicPr>
          <p:cNvPr id="8" name="그림 7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9039AB87-B977-0A8F-4EAE-90CB1F83DA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720" y="140110"/>
            <a:ext cx="2295832" cy="45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600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DC3B4-86CF-2498-CC6E-A256E4AA6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E0FE57-EEBD-DC2E-5AAA-A425A6D59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0A4B4C-46E0-9C94-5EAC-7237CB6A9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E422B-0E68-47B5-84BB-CA2BDA8EE46C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16647A-6FF5-9F90-2812-CADD48405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6AE80C-7F7A-130E-8BD8-5BA97658E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799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58AC244-4A84-09D3-50FB-F934F9F479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3D64C9-D76D-C43E-C82B-A315CE73F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0D0D7C-1A4D-433C-79F6-2C0633D1E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C623F-179B-417F-99B6-50F6DF228D4B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3F9A77-28DF-C409-13B2-D20C80BB4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466F88-F4F1-E00D-DC2A-8DBEA2707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20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1932D-9408-4B70-B995-B65AD315E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88" y="0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57714-0D4F-E274-0B81-419878505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84D0C3-D33B-7107-AB80-D9F33099C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897DBF-398C-9DB6-E916-35AB4FE2F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5B8D2-7CD5-9B15-8E13-87FF760EC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4601C5-2723-67A2-7D21-9F39D14C7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B1E75F-8FF2-A69A-E094-650EAEFD0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31FDEF-673D-E199-7B54-FFD44BA29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43723-C509-4DEA-8428-B50818F79709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E7B47C-D16B-1F66-3165-B941B9C61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F13A5C-BE81-C46F-5191-E33C5F066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947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69A2ED-4026-CEC5-0F77-74287163E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5CA756-D15D-464E-966E-2DF9AA9796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DC8A21-839F-87B3-9ABB-E0DA07E88E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268EA5-E313-8CB5-4A12-914620F47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7482-EE74-4DBD-97F4-D0DAC0C0E4E5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2797BB-0DAF-A25A-8AC2-46D61F5D6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8752A1-1625-10E7-A4F0-2E13719E4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237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B7AE7F-26ED-35B6-1BBA-A08CB8ECE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88D8DD-7148-8B19-6172-B0A169CFC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8CD1D6-87C8-BD82-7711-368227F17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A208518-1B3C-A417-C6AC-99F9C66D12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D843F92-B722-06A6-9A56-0A03BE26CF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532A15-9ECF-C043-5CC2-911757B5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8C49-CED7-4A86-9B4A-621D7F62EE92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998F67-77F3-1632-EC3C-114B75C5A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AB6C1BB-6866-2A3B-A1F3-28B5D93C1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536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899283-9B12-5339-3042-B6B67884B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7E34E6-ECFD-E5F2-081F-39427DA94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82D76-7079-412D-848B-E1B9E7A6A286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E04029-E47F-F52E-AF1E-D31E2D400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3665754-DE22-245A-A4D5-FE78A35B0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044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5E82391-47AE-B4C0-C4C4-22E5D9633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FEB5-5F88-4F49-9108-1795E314F09F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69BF5EA-4922-4594-BC0D-A1D7F17A9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7BF1BF-296A-E655-349A-1877369A8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379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094360-95AE-5B28-BF6B-212680601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D97E12-A7FB-C81A-18C2-34781A068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39CAA1-90A7-601C-BD90-A0DC6A391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85FF0-6BE8-F11D-CDAC-7E7B63F39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ABBEE-D8D4-48AD-9887-4DC578B8A684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A67A35-AF67-BDC9-86E1-D6EE283B8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C23707-35CC-08DC-8C13-06293DE52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237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BD7A00-094E-C3F9-1A07-8FD90B7C9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FE9F136-9A64-0D06-F721-734E1E2244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C3BE40-4202-4B4A-C8A7-24945AC6E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D21BA2-CA17-A4B0-BBDD-B3995CC85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A55C-F3DD-45DD-9D50-F8680410167D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5E2437-D7E8-6CA8-856B-7C81E4CF8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00DA3E-B239-6A01-347D-5321CBE95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731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FFFA81-23D3-040A-78B0-48B808FA7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EC21FE-078C-940B-0151-04DDA663F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57DE65-2350-3072-3D26-AE091FE723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7971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E23C3-0E3D-4E4E-8486-D7FB4C073DC1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60F7DA-0F14-8211-C3E8-B6E466EE4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8DDAAB-9487-BAAF-7209-B8E704131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797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613B38F0-7150-3117-3D71-7C71CD28C70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720" y="140110"/>
            <a:ext cx="2295832" cy="45851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14AD115-409A-442E-434C-D90831860530}"/>
              </a:ext>
            </a:extLst>
          </p:cNvPr>
          <p:cNvSpPr/>
          <p:nvPr userDrawn="1"/>
        </p:nvSpPr>
        <p:spPr>
          <a:xfrm>
            <a:off x="0" y="6415344"/>
            <a:ext cx="12192000" cy="45719"/>
          </a:xfrm>
          <a:prstGeom prst="rect">
            <a:avLst/>
          </a:prstGeom>
          <a:solidFill>
            <a:srgbClr val="F9A130"/>
          </a:solidFill>
          <a:ln>
            <a:solidFill>
              <a:srgbClr val="F99F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56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49C79-8DE4-4842-D1E6-927CDD6D4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681" y="1792615"/>
            <a:ext cx="10677090" cy="2387600"/>
          </a:xfrm>
        </p:spPr>
        <p:txBody>
          <a:bodyPr>
            <a:noAutofit/>
          </a:bodyPr>
          <a:lstStyle/>
          <a:p>
            <a:pPr algn="l"/>
            <a:r>
              <a:rPr lang="en-US" altLang="ko-KR" sz="7000" dirty="0" err="1"/>
              <a:t>SeSAC</a:t>
            </a:r>
            <a:r>
              <a:rPr lang="ko-KR" altLang="en-US" sz="7000" dirty="0"/>
              <a:t> </a:t>
            </a:r>
            <a:r>
              <a:rPr lang="en-US" altLang="ko-KR" sz="7000" dirty="0"/>
              <a:t>4</a:t>
            </a:r>
            <a:r>
              <a:rPr lang="ko-KR" altLang="en-US" sz="7000" dirty="0"/>
              <a:t>기</a:t>
            </a:r>
            <a:r>
              <a:rPr lang="en-US" altLang="ko-KR" sz="7000" dirty="0"/>
              <a:t>,</a:t>
            </a:r>
            <a:br>
              <a:rPr lang="en-US" altLang="ko-KR" sz="7000" dirty="0"/>
            </a:br>
            <a:r>
              <a:rPr lang="en-US" altLang="ko-KR" sz="5000" dirty="0"/>
              <a:t> </a:t>
            </a:r>
            <a:br>
              <a:rPr lang="en-US" altLang="ko-KR" sz="7000" dirty="0"/>
            </a:br>
            <a:r>
              <a:rPr lang="en-US" altLang="ko-KR" sz="7000" dirty="0"/>
              <a:t>	  </a:t>
            </a:r>
            <a:r>
              <a:rPr lang="ko-KR" altLang="en-US" sz="7000" dirty="0"/>
              <a:t>웹 </a:t>
            </a:r>
            <a:r>
              <a:rPr lang="ko-KR" altLang="en-US" sz="7000" dirty="0" err="1"/>
              <a:t>풀스택</a:t>
            </a:r>
            <a:r>
              <a:rPr lang="ko-KR" altLang="en-US" sz="7000" dirty="0"/>
              <a:t> 과정 </a:t>
            </a:r>
            <a:r>
              <a:rPr lang="en-US" altLang="ko-KR" sz="7000" dirty="0"/>
              <a:t>JS </a:t>
            </a:r>
            <a:r>
              <a:rPr lang="ko-KR" altLang="en-US" sz="7000" dirty="0"/>
              <a:t>수업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026682-DE15-5F01-6FA7-8F46F9ABC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34284" y="5827777"/>
            <a:ext cx="2576052" cy="365125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/>
              <a:t>WITH </a:t>
            </a:r>
            <a:r>
              <a:rPr lang="ko-KR" altLang="en-US" dirty="0"/>
              <a:t>팀 </a:t>
            </a:r>
            <a:r>
              <a:rPr lang="ko-KR" altLang="en-US" dirty="0" err="1"/>
              <a:t>뤼쳐드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23B3B-2FCF-58AF-BC81-E9824EB6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EDFA-D8AA-4914-9440-7DF713C99FA9}" type="datetime1">
              <a:rPr lang="ko-KR" altLang="en-US" smtClean="0"/>
              <a:t>2022-07-02</a:t>
            </a:fld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112DC-52CD-A148-06F6-6813E1A67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</a:t>
            </a:fld>
            <a:endParaRPr lang="ko-KR" altLang="en-US"/>
          </a:p>
        </p:txBody>
      </p:sp>
      <p:pic>
        <p:nvPicPr>
          <p:cNvPr id="1028" name="Picture 4" descr="청년취업사관학교, 새싹(SeSAC) - YouTube">
            <a:extLst>
              <a:ext uri="{FF2B5EF4-FFF2-40B4-BE49-F238E27FC236}">
                <a16:creationId xmlns:a16="http://schemas.microsoft.com/office/drawing/2014/main" id="{AD5D531A-42B5-6D12-7A47-FFEB75D29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819" y="1196352"/>
            <a:ext cx="1334814" cy="1334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래픽 13">
            <a:extLst>
              <a:ext uri="{FF2B5EF4-FFF2-40B4-BE49-F238E27FC236}">
                <a16:creationId xmlns:a16="http://schemas.microsoft.com/office/drawing/2014/main" id="{05CE7F51-A9C8-5DAE-7A8F-C53E1F7B14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98086" y="5525269"/>
            <a:ext cx="667633" cy="66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655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2D32-4144-5D6A-1E9C-7EB121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744276-5C6F-AD8B-9F61-9B2A520D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2E7352-FB36-4681-B691-48A912BA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9" name="내용 개체 틀 6">
            <a:extLst>
              <a:ext uri="{FF2B5EF4-FFF2-40B4-BE49-F238E27FC236}">
                <a16:creationId xmlns:a16="http://schemas.microsoft.com/office/drawing/2014/main" id="{3758B263-DC45-ACC3-990B-EE489C814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741"/>
            <a:ext cx="10515600" cy="644859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실생활에서 우리가 인식할 수 있는 사물</a:t>
            </a:r>
          </a:p>
        </p:txBody>
      </p:sp>
      <p:sp>
        <p:nvSpPr>
          <p:cNvPr id="10" name="내용 개체 틀 6">
            <a:extLst>
              <a:ext uri="{FF2B5EF4-FFF2-40B4-BE49-F238E27FC236}">
                <a16:creationId xmlns:a16="http://schemas.microsoft.com/office/drawing/2014/main" id="{3380BBDF-C030-67D8-6797-453FB7984EAC}"/>
              </a:ext>
            </a:extLst>
          </p:cNvPr>
          <p:cNvSpPr txBox="1">
            <a:spLocks/>
          </p:cNvSpPr>
          <p:nvPr/>
        </p:nvSpPr>
        <p:spPr>
          <a:xfrm>
            <a:off x="6625389" y="2265446"/>
            <a:ext cx="5053264" cy="3733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/>
              <a:t>객체 </a:t>
            </a:r>
            <a:r>
              <a:rPr lang="en-US" altLang="ko-KR" dirty="0"/>
              <a:t>: </a:t>
            </a:r>
            <a:r>
              <a:rPr lang="ko-KR" altLang="en-US" dirty="0"/>
              <a:t>고양이 그 자체</a:t>
            </a: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/>
              <a:t>속성 </a:t>
            </a:r>
            <a:r>
              <a:rPr lang="en-US" altLang="ko-KR" dirty="0"/>
              <a:t>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	</a:t>
            </a:r>
            <a:r>
              <a:rPr lang="ko-KR" altLang="en-US" dirty="0"/>
              <a:t>이름 </a:t>
            </a:r>
            <a:r>
              <a:rPr lang="en-US" altLang="ko-KR" dirty="0"/>
              <a:t>– </a:t>
            </a:r>
            <a:r>
              <a:rPr lang="ko-KR" altLang="en-US" dirty="0"/>
              <a:t>나비</a:t>
            </a: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	</a:t>
            </a:r>
            <a:r>
              <a:rPr lang="ko-KR" altLang="en-US" dirty="0"/>
              <a:t>나이 </a:t>
            </a:r>
            <a:r>
              <a:rPr lang="en-US" altLang="ko-KR" dirty="0"/>
              <a:t>– 1</a:t>
            </a:r>
            <a:r>
              <a:rPr lang="ko-KR" altLang="en-US" dirty="0"/>
              <a:t>살</a:t>
            </a: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/>
              <a:t>메소드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	mew()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울다</a:t>
            </a: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	eat() - </a:t>
            </a:r>
            <a:r>
              <a:rPr lang="ko-KR" altLang="en-US" dirty="0"/>
              <a:t>먹는다</a:t>
            </a:r>
            <a:endParaRPr lang="en-US" altLang="ko-K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AE22E9-AB34-4B59-17C4-617128E96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65446"/>
            <a:ext cx="5600700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97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2D32-4144-5D6A-1E9C-7EB121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744276-5C6F-AD8B-9F61-9B2A520D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2E7352-FB36-4681-B691-48A912BA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9" name="내용 개체 틀 6">
            <a:extLst>
              <a:ext uri="{FF2B5EF4-FFF2-40B4-BE49-F238E27FC236}">
                <a16:creationId xmlns:a16="http://schemas.microsoft.com/office/drawing/2014/main" id="{3758B263-DC45-ACC3-990B-EE489C814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741"/>
            <a:ext cx="10515600" cy="644859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실생활에서 우리가 인식할 수 있는 사물</a:t>
            </a:r>
          </a:p>
        </p:txBody>
      </p:sp>
      <p:sp>
        <p:nvSpPr>
          <p:cNvPr id="10" name="내용 개체 틀 6">
            <a:extLst>
              <a:ext uri="{FF2B5EF4-FFF2-40B4-BE49-F238E27FC236}">
                <a16:creationId xmlns:a16="http://schemas.microsoft.com/office/drawing/2014/main" id="{3380BBDF-C030-67D8-6797-453FB7984EAC}"/>
              </a:ext>
            </a:extLst>
          </p:cNvPr>
          <p:cNvSpPr txBox="1">
            <a:spLocks/>
          </p:cNvSpPr>
          <p:nvPr/>
        </p:nvSpPr>
        <p:spPr>
          <a:xfrm>
            <a:off x="6625389" y="2265446"/>
            <a:ext cx="5053264" cy="3733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var cat =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	name: “</a:t>
            </a:r>
            <a:r>
              <a:rPr lang="ko-KR" altLang="en-US" dirty="0"/>
              <a:t>나비</a:t>
            </a:r>
            <a:r>
              <a:rPr lang="en-US" altLang="ko-KR" dirty="0"/>
              <a:t>”,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	age : 1,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	mew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function()</a:t>
            </a:r>
            <a:r>
              <a:rPr lang="ko-KR" altLang="en-US" dirty="0"/>
              <a:t> </a:t>
            </a:r>
            <a:r>
              <a:rPr lang="en-US" altLang="ko-KR" dirty="0"/>
              <a:t>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		return “</a:t>
            </a:r>
            <a:r>
              <a:rPr lang="ko-KR" altLang="en-US" dirty="0" err="1"/>
              <a:t>냐옹</a:t>
            </a:r>
            <a:r>
              <a:rPr lang="en-US" altLang="ko-KR" dirty="0"/>
              <a:t>”;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	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};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AE22E9-AB34-4B59-17C4-617128E96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65446"/>
            <a:ext cx="5600700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7813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2D32-4144-5D6A-1E9C-7EB121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</a:t>
            </a:r>
            <a:r>
              <a:rPr lang="ko-KR" altLang="en-US" dirty="0"/>
              <a:t> 자료형 </a:t>
            </a:r>
            <a:r>
              <a:rPr lang="en-US" altLang="ko-KR" dirty="0"/>
              <a:t>- </a:t>
            </a:r>
            <a:r>
              <a:rPr lang="ko-KR" altLang="en-US" dirty="0"/>
              <a:t>배열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744276-5C6F-AD8B-9F61-9B2A520D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2E7352-FB36-4681-B691-48A912BA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D6B0722-9480-BB35-73CF-93B49F6C5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741"/>
            <a:ext cx="10515600" cy="1623427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숫자형과 문자열과 마찬가지로 일반적인 스크립트와 동일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[]</a:t>
            </a:r>
            <a:r>
              <a:rPr lang="ko-KR" altLang="en-US" dirty="0"/>
              <a:t>나 </a:t>
            </a:r>
            <a:r>
              <a:rPr lang="en-US" altLang="ko-KR" dirty="0"/>
              <a:t>new Array()</a:t>
            </a:r>
            <a:r>
              <a:rPr lang="ko-KR" altLang="en-US" dirty="0"/>
              <a:t>를 이용해 생성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00CC4BA-9E70-3F26-1B69-3DCE74C33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394" y="3512940"/>
            <a:ext cx="11129211" cy="153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16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2D32-4144-5D6A-1E9C-7EB121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</a:t>
            </a:r>
            <a:r>
              <a:rPr lang="ko-KR" altLang="en-US" dirty="0"/>
              <a:t> 자료형 </a:t>
            </a:r>
            <a:r>
              <a:rPr lang="en-US" altLang="ko-KR" dirty="0"/>
              <a:t>- </a:t>
            </a:r>
            <a:r>
              <a:rPr lang="ko-KR" altLang="en-US" dirty="0"/>
              <a:t>배열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744276-5C6F-AD8B-9F61-9B2A520D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2E7352-FB36-4681-B691-48A912BA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D6B0722-9480-BB35-73CF-93B49F6C5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0" y="1488741"/>
            <a:ext cx="8610600" cy="433454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dirty="0" err="1"/>
              <a:t>변수명</a:t>
            </a:r>
            <a:r>
              <a:rPr lang="en-US" altLang="ko-KR" dirty="0"/>
              <a:t>.length() </a:t>
            </a:r>
          </a:p>
          <a:p>
            <a:pPr>
              <a:lnSpc>
                <a:spcPct val="120000"/>
              </a:lnSpc>
            </a:pPr>
            <a:r>
              <a:rPr lang="ko-KR" altLang="en-US" dirty="0" err="1"/>
              <a:t>변수명</a:t>
            </a:r>
            <a:r>
              <a:rPr lang="en-US" altLang="ko-KR" dirty="0"/>
              <a:t>.push(</a:t>
            </a:r>
            <a:r>
              <a:rPr lang="ko-KR" altLang="en-US" dirty="0"/>
              <a:t>추가할 값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r>
              <a:rPr lang="ko-KR" altLang="en-US" dirty="0" err="1"/>
              <a:t>변수명</a:t>
            </a:r>
            <a:r>
              <a:rPr lang="en-US" altLang="ko-KR" dirty="0"/>
              <a:t>.pop()</a:t>
            </a:r>
          </a:p>
          <a:p>
            <a:pPr>
              <a:lnSpc>
                <a:spcPct val="120000"/>
              </a:lnSpc>
            </a:pPr>
            <a:r>
              <a:rPr lang="ko-KR" altLang="en-US" dirty="0" err="1"/>
              <a:t>변수명</a:t>
            </a:r>
            <a:r>
              <a:rPr lang="en-US" altLang="ko-KR" dirty="0"/>
              <a:t>.unshift(</a:t>
            </a:r>
            <a:r>
              <a:rPr lang="ko-KR" altLang="en-US" dirty="0"/>
              <a:t>추가할 값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r>
              <a:rPr lang="ko-KR" altLang="en-US" dirty="0" err="1"/>
              <a:t>변수명</a:t>
            </a:r>
            <a:r>
              <a:rPr lang="en-US" altLang="ko-KR" dirty="0"/>
              <a:t>.shift()</a:t>
            </a:r>
          </a:p>
          <a:p>
            <a:pPr>
              <a:lnSpc>
                <a:spcPct val="120000"/>
              </a:lnSpc>
            </a:pPr>
            <a:r>
              <a:rPr lang="ko-KR" altLang="en-US" dirty="0" err="1"/>
              <a:t>변수명</a:t>
            </a:r>
            <a:r>
              <a:rPr lang="en-US" altLang="ko-KR" dirty="0"/>
              <a:t>.</a:t>
            </a:r>
            <a:r>
              <a:rPr lang="en-US" altLang="ko-KR" dirty="0" err="1"/>
              <a:t>indexOf</a:t>
            </a:r>
            <a:r>
              <a:rPr lang="en-US" altLang="ko-KR" dirty="0"/>
              <a:t>(</a:t>
            </a:r>
            <a:r>
              <a:rPr lang="ko-KR" altLang="en-US" dirty="0"/>
              <a:t>찾을 값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700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2D32-4144-5D6A-1E9C-7EB121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</a:t>
            </a:r>
            <a:r>
              <a:rPr lang="ko-KR" altLang="en-US" dirty="0"/>
              <a:t> 자료형 </a:t>
            </a:r>
            <a:r>
              <a:rPr lang="en-US" altLang="ko-KR" dirty="0"/>
              <a:t>- </a:t>
            </a:r>
            <a:r>
              <a:rPr lang="ko-KR" altLang="en-US" dirty="0" err="1"/>
              <a:t>딕셔너리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744276-5C6F-AD8B-9F61-9B2A520D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2E7352-FB36-4681-B691-48A912BA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D6B0722-9480-BB35-73CF-93B49F6C5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742"/>
            <a:ext cx="10515600" cy="596912"/>
          </a:xfrm>
        </p:spPr>
        <p:txBody>
          <a:bodyPr/>
          <a:lstStyle/>
          <a:p>
            <a:pPr marL="0" indent="0">
              <a:buNone/>
            </a:pPr>
            <a:r>
              <a:rPr lang="ko-KR" altLang="en-US"/>
              <a:t>키</a:t>
            </a:r>
            <a:r>
              <a:rPr lang="en-US" altLang="ko-KR" dirty="0"/>
              <a:t>-</a:t>
            </a:r>
            <a:r>
              <a:rPr lang="ko-KR" altLang="en-US" dirty="0"/>
              <a:t>값 형태로 저장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D48708-28AF-A19F-125D-956F60919E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72"/>
          <a:stretch/>
        </p:blipFill>
        <p:spPr>
          <a:xfrm>
            <a:off x="1194954" y="2326125"/>
            <a:ext cx="9802091" cy="315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78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402708-C280-F3CD-523F-655CA5E68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기본 자료형 </a:t>
            </a:r>
            <a:r>
              <a:rPr lang="en-US" altLang="ko-KR" dirty="0"/>
              <a:t>vs </a:t>
            </a:r>
            <a:r>
              <a:rPr lang="ko-KR" altLang="en-US" dirty="0"/>
              <a:t>객체 자료형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C06FE-4677-EEA7-EB62-8E635AA1E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 자료형</a:t>
            </a:r>
            <a:endParaRPr lang="en-US" altLang="ko-KR" dirty="0"/>
          </a:p>
          <a:p>
            <a:pPr lvl="1"/>
            <a:r>
              <a:rPr lang="ko-KR" altLang="en-US" dirty="0"/>
              <a:t>다른 변수에 값을 할당하거나 함수 인자를 넘길 때 값을 복사해 전달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객체 자료형</a:t>
            </a:r>
            <a:endParaRPr lang="en-US" altLang="ko-KR" dirty="0"/>
          </a:p>
          <a:p>
            <a:pPr lvl="1"/>
            <a:r>
              <a:rPr lang="ko-KR" altLang="en-US" dirty="0"/>
              <a:t>값을 복사해 전달하는 것이 아닌 메모리 주소를 복사</a:t>
            </a:r>
            <a:endParaRPr lang="en-US" altLang="ko-KR" dirty="0"/>
          </a:p>
          <a:p>
            <a:pPr lvl="1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같은 객체를 참조할 뿐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784B25-542E-D97A-BAD6-5A9BE92D3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CD7E12-C06F-53DD-9E8A-7D711767E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860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402708-C280-F3CD-523F-655CA5E68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자료형 확인하기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C06FE-4677-EEA7-EB62-8E635AA1E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typeof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784B25-542E-D97A-BAD6-5A9BE92D3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CD7E12-C06F-53DD-9E8A-7D711767E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CE99EED-10B8-81E5-D756-FAE72CF01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328" y="1557598"/>
            <a:ext cx="61575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20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402708-C280-F3CD-523F-655CA5E68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형 변환 </a:t>
            </a:r>
            <a:r>
              <a:rPr lang="en-US" altLang="ko-KR" dirty="0"/>
              <a:t>- </a:t>
            </a:r>
            <a:r>
              <a:rPr lang="ko-KR" altLang="en-US" dirty="0"/>
              <a:t>문자열로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C06FE-4677-EEA7-EB62-8E635AA1E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735722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/>
              <a:t>String()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 err="1"/>
              <a:t>toString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784B25-542E-D97A-BAD6-5A9BE92D3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CD7E12-C06F-53DD-9E8A-7D711767E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6D3A65B-5821-BC0A-19A5-92328A14B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21" y="1459183"/>
            <a:ext cx="6118058" cy="116962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146E7A1-329E-9F72-BA8E-65C25C1B7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2352" y="3694968"/>
            <a:ext cx="8187295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608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402708-C280-F3CD-523F-655CA5E68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형 변환 </a:t>
            </a:r>
            <a:r>
              <a:rPr lang="en-US" altLang="ko-KR" dirty="0"/>
              <a:t>- </a:t>
            </a:r>
            <a:r>
              <a:rPr lang="ko-KR" altLang="en-US" dirty="0"/>
              <a:t>정수로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C06FE-4677-EEA7-EB62-8E635AA1E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2563442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altLang="ko-KR" dirty="0"/>
              <a:t>Number()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 err="1"/>
              <a:t>parseInt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784B25-542E-D97A-BAD6-5A9BE92D3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CD7E12-C06F-53DD-9E8A-7D711767E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81B82B7-F65F-1104-A412-179FA83F7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335" y="1451954"/>
            <a:ext cx="7582975" cy="178679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A1E3280-AC53-4380-C214-0E985BD77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754" y="4061411"/>
            <a:ext cx="9476492" cy="126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28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49C4C8-3D15-C804-0CF3-ED01E5EAB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B0D294-EE40-E43D-51E3-B9FE1EAF8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444A1FD-AA32-7E67-636A-AA7B84757779}"/>
              </a:ext>
            </a:extLst>
          </p:cNvPr>
          <p:cNvSpPr txBox="1">
            <a:spLocks/>
          </p:cNvSpPr>
          <p:nvPr/>
        </p:nvSpPr>
        <p:spPr>
          <a:xfrm>
            <a:off x="2189747" y="2723258"/>
            <a:ext cx="7812505" cy="10264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7200" dirty="0" err="1">
                <a:highlight>
                  <a:srgbClr val="FFFF00"/>
                </a:highlight>
              </a:rPr>
              <a:t>Javascript</a:t>
            </a:r>
            <a:r>
              <a:rPr lang="en-US" altLang="ko-KR" sz="7200" dirty="0">
                <a:highlight>
                  <a:srgbClr val="FFFF00"/>
                </a:highlight>
              </a:rPr>
              <a:t> </a:t>
            </a:r>
            <a:r>
              <a:rPr lang="ko-KR" altLang="en-US" sz="7200" dirty="0">
                <a:highlight>
                  <a:srgbClr val="FFFF00"/>
                </a:highlight>
              </a:rPr>
              <a:t>표준객체</a:t>
            </a:r>
          </a:p>
        </p:txBody>
      </p:sp>
    </p:spTree>
    <p:extLst>
      <p:ext uri="{BB962C8B-B14F-4D97-AF65-F5344CB8AC3E}">
        <p14:creationId xmlns:p14="http://schemas.microsoft.com/office/powerpoint/2010/main" val="4166966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D7CA5C-A72D-FFC1-A78B-FE0820A75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7EE994-4906-15FA-0A97-CBA23B4A7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1026" name="Picture 2" descr="자바스크립트(JavaScript) 공부하자">
            <a:extLst>
              <a:ext uri="{FF2B5EF4-FFF2-40B4-BE49-F238E27FC236}">
                <a16:creationId xmlns:a16="http://schemas.microsoft.com/office/drawing/2014/main" id="{97E9C49D-06DD-7059-EB87-3E2882A18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127" y="823411"/>
            <a:ext cx="4665746" cy="466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480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Javascript</a:t>
            </a:r>
            <a:r>
              <a:rPr lang="en-US" altLang="ko-KR" dirty="0"/>
              <a:t> </a:t>
            </a:r>
            <a:r>
              <a:rPr lang="ko-KR" altLang="en-US" dirty="0"/>
              <a:t>표준 객체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자바스크립트가 기본적으로 가지고 있는 객체들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프로그래밍을 하는데 기본적으로 필요한 도구들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String, Number, Array, </a:t>
            </a:r>
            <a:r>
              <a:rPr lang="en-US" altLang="ko-KR" sz="3200" dirty="0">
                <a:solidFill>
                  <a:schemeClr val="accent2"/>
                </a:solidFill>
              </a:rPr>
              <a:t>Date</a:t>
            </a:r>
            <a:r>
              <a:rPr lang="en-US" altLang="ko-KR" dirty="0"/>
              <a:t>, </a:t>
            </a:r>
            <a:r>
              <a:rPr lang="en-US" altLang="ko-KR" sz="3200" dirty="0">
                <a:solidFill>
                  <a:schemeClr val="accent2"/>
                </a:solidFill>
              </a:rPr>
              <a:t>Math</a:t>
            </a:r>
            <a:r>
              <a:rPr lang="en-US" altLang="ko-KR" dirty="0"/>
              <a:t> ..........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265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Date </a:t>
            </a:r>
            <a:r>
              <a:rPr lang="ko-KR" altLang="en-US" dirty="0"/>
              <a:t>객체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Javascript</a:t>
            </a:r>
            <a:r>
              <a:rPr lang="en-US" altLang="ko-KR" dirty="0"/>
              <a:t> </a:t>
            </a:r>
            <a:r>
              <a:rPr lang="ko-KR" altLang="en-US" dirty="0"/>
              <a:t>에서 매 순간 바뀌는 시간과 날짜에 관한 정보를 얻기 위해 사용하는 객체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초기화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C24BC95-51F1-5208-5A56-83610CBD3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457" y="3220202"/>
            <a:ext cx="9272101" cy="283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530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Date </a:t>
            </a:r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989847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dirty="0" err="1"/>
              <a:t>Date.now</a:t>
            </a:r>
            <a:r>
              <a:rPr lang="en-US" altLang="ko-KR" dirty="0"/>
              <a:t>()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Date.prototype</a:t>
            </a:r>
            <a:r>
              <a:rPr lang="en-US" altLang="ko-KR" dirty="0"/>
              <a:t> getter </a:t>
            </a:r>
            <a:r>
              <a:rPr lang="ko-KR" altLang="en-US" dirty="0"/>
              <a:t>메소드</a:t>
            </a:r>
            <a:r>
              <a:rPr lang="en-US" altLang="ko-KR" dirty="0"/>
              <a:t> ( var date = new Date(); )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date.getFullYear</a:t>
            </a:r>
            <a:r>
              <a:rPr lang="en-US" altLang="ko-KR" dirty="0"/>
              <a:t>()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date.getDate</a:t>
            </a:r>
            <a:r>
              <a:rPr lang="en-US" altLang="ko-KR" dirty="0"/>
              <a:t>()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date.getDay</a:t>
            </a:r>
            <a:r>
              <a:rPr lang="en-US" altLang="ko-KR" dirty="0"/>
              <a:t>()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date.getTime</a:t>
            </a:r>
            <a:r>
              <a:rPr lang="en-US" altLang="ko-KR" dirty="0"/>
              <a:t>()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date.getHour</a:t>
            </a:r>
            <a:r>
              <a:rPr lang="en-US" altLang="ko-KR" dirty="0"/>
              <a:t>()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date.getMinutes</a:t>
            </a:r>
            <a:r>
              <a:rPr lang="en-US" altLang="ko-KR" dirty="0"/>
              <a:t>()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date.getSeconds</a:t>
            </a:r>
            <a:r>
              <a:rPr lang="en-US" altLang="ko-KR" dirty="0"/>
              <a:t>()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0363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Math </a:t>
            </a:r>
            <a:r>
              <a:rPr lang="ko-KR" altLang="en-US" dirty="0"/>
              <a:t>객체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수학에서 자주 사용하는 상수와 함수들을 미리 구현해 놓은 </a:t>
            </a:r>
            <a:r>
              <a:rPr lang="en-US" altLang="ko-KR" dirty="0" err="1"/>
              <a:t>Javascript</a:t>
            </a:r>
            <a:r>
              <a:rPr lang="en-US" altLang="ko-KR" dirty="0"/>
              <a:t> </a:t>
            </a:r>
            <a:r>
              <a:rPr lang="ko-KR" altLang="en-US" dirty="0"/>
              <a:t>표준 내장 객체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생성자 존재 </a:t>
            </a:r>
            <a:r>
              <a:rPr lang="en-US" altLang="ko-KR" dirty="0"/>
              <a:t>X ( new</a:t>
            </a:r>
            <a:r>
              <a:rPr lang="ko-KR" altLang="en-US" dirty="0"/>
              <a:t> </a:t>
            </a:r>
            <a:r>
              <a:rPr lang="en-US" altLang="ko-KR" dirty="0"/>
              <a:t>Math();</a:t>
            </a:r>
            <a:r>
              <a:rPr lang="ko-KR" altLang="en-US" dirty="0"/>
              <a:t>를 이용하지 않음 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웹 브라우저마다 다른 결과를 얻을 가능성이 있기에 정확한 결과를 얻어야 할 경우에는 </a:t>
            </a:r>
            <a:r>
              <a:rPr lang="en-US" altLang="ko-KR" dirty="0"/>
              <a:t>Math </a:t>
            </a:r>
            <a:r>
              <a:rPr lang="ko-KR" altLang="en-US" dirty="0"/>
              <a:t>메소드를 사용하지 않는 것이 좋다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0224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Math </a:t>
            </a:r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1190" y="1546642"/>
            <a:ext cx="5803231" cy="418181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dirty="0" err="1"/>
              <a:t>Math.min</a:t>
            </a:r>
            <a:r>
              <a:rPr lang="en-US" altLang="ko-KR" dirty="0"/>
              <a:t>()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Math.max</a:t>
            </a:r>
            <a:r>
              <a:rPr lang="en-US" altLang="ko-KR" dirty="0"/>
              <a:t>()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Math.random</a:t>
            </a:r>
            <a:r>
              <a:rPr lang="en-US" altLang="ko-KR" dirty="0"/>
              <a:t>()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Math.round</a:t>
            </a:r>
            <a:r>
              <a:rPr lang="en-US" altLang="ko-KR" dirty="0"/>
              <a:t>()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Math.floor</a:t>
            </a:r>
            <a:r>
              <a:rPr lang="en-US" altLang="ko-KR" dirty="0"/>
              <a:t>()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Math.ceil</a:t>
            </a:r>
            <a:r>
              <a:rPr lang="en-US" altLang="ko-KR" dirty="0"/>
              <a:t>()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5687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49C4C8-3D15-C804-0CF3-ED01E5EAB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B0D294-EE40-E43D-51E3-B9FE1EAF8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444A1FD-AA32-7E67-636A-AA7B84757779}"/>
              </a:ext>
            </a:extLst>
          </p:cNvPr>
          <p:cNvSpPr txBox="1">
            <a:spLocks/>
          </p:cNvSpPr>
          <p:nvPr/>
        </p:nvSpPr>
        <p:spPr>
          <a:xfrm>
            <a:off x="2269958" y="2723258"/>
            <a:ext cx="7419474" cy="102647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7200" dirty="0" err="1">
                <a:highlight>
                  <a:srgbClr val="FFFF00"/>
                </a:highlight>
              </a:rPr>
              <a:t>Javascript</a:t>
            </a:r>
            <a:r>
              <a:rPr lang="en-US" altLang="ko-KR" sz="7200" dirty="0">
                <a:highlight>
                  <a:srgbClr val="FFFF00"/>
                </a:highlight>
              </a:rPr>
              <a:t> DOM</a:t>
            </a:r>
            <a:endParaRPr lang="ko-KR" altLang="en-US" sz="7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2752120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DOM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Document Object Model ( </a:t>
            </a:r>
            <a:r>
              <a:rPr lang="ko-KR" altLang="en-US" dirty="0"/>
              <a:t>문서 객체 모델</a:t>
            </a:r>
            <a:r>
              <a:rPr lang="en-US" altLang="ko-KR" dirty="0"/>
              <a:t> )</a:t>
            </a:r>
          </a:p>
          <a:p>
            <a:endParaRPr lang="en-US" altLang="ko-KR" dirty="0"/>
          </a:p>
          <a:p>
            <a:r>
              <a:rPr lang="en-US" altLang="ko-KR" dirty="0"/>
              <a:t>XML </a:t>
            </a:r>
            <a:r>
              <a:rPr lang="ko-KR" altLang="en-US" dirty="0"/>
              <a:t>이나 </a:t>
            </a:r>
            <a:r>
              <a:rPr lang="en-US" altLang="ko-KR" dirty="0"/>
              <a:t>HTML </a:t>
            </a:r>
            <a:r>
              <a:rPr lang="ko-KR" altLang="en-US" dirty="0"/>
              <a:t>문서에 접근하기 위한 일종의 인터페이스로 문서 내의 모든 요소를 정의하고</a:t>
            </a:r>
            <a:r>
              <a:rPr lang="en-US" altLang="ko-KR" dirty="0"/>
              <a:t>, </a:t>
            </a:r>
            <a:r>
              <a:rPr lang="ko-KR" altLang="en-US" dirty="0"/>
              <a:t>각각의 요소에 접근하는 방법을 제공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98286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DOM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27</a:t>
            </a:fld>
            <a:endParaRPr lang="ko-KR" altLang="en-US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87C8DF42-47CD-0939-D2F4-5B1E62389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429" y="1325563"/>
            <a:ext cx="4200386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C2B14E1-0567-FD31-C62D-6CAF64C262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546" y="1325563"/>
            <a:ext cx="6193222" cy="292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395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DOM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3620" y="1325563"/>
            <a:ext cx="8450179" cy="4989847"/>
          </a:xfrm>
        </p:spPr>
        <p:txBody>
          <a:bodyPr/>
          <a:lstStyle/>
          <a:p>
            <a:pPr marL="514350" indent="-514350">
              <a:lnSpc>
                <a:spcPct val="120000"/>
              </a:lnSpc>
              <a:buAutoNum type="arabicPeriod"/>
            </a:pPr>
            <a:r>
              <a:rPr lang="ko-KR" altLang="en-US" dirty="0"/>
              <a:t>새로운 </a:t>
            </a:r>
            <a:r>
              <a:rPr lang="en-US" altLang="ko-KR" dirty="0"/>
              <a:t>HTML </a:t>
            </a:r>
            <a:r>
              <a:rPr lang="ko-KR" altLang="en-US" dirty="0"/>
              <a:t>요소나 속성 추가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ko-KR" altLang="en-US" dirty="0"/>
              <a:t>존재하는 </a:t>
            </a:r>
            <a:r>
              <a:rPr lang="en-US" altLang="ko-KR" dirty="0"/>
              <a:t>HTML </a:t>
            </a:r>
            <a:r>
              <a:rPr lang="ko-KR" altLang="en-US" dirty="0"/>
              <a:t>요소나 속성 제거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ko-KR" dirty="0"/>
              <a:t>HTML </a:t>
            </a:r>
            <a:r>
              <a:rPr lang="ko-KR" altLang="en-US" dirty="0"/>
              <a:t>문서의 모든 </a:t>
            </a:r>
            <a:r>
              <a:rPr lang="en-US" altLang="ko-KR" dirty="0"/>
              <a:t>HTML </a:t>
            </a:r>
            <a:r>
              <a:rPr lang="ko-KR" altLang="en-US" dirty="0"/>
              <a:t>요소 변경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ko-KR" dirty="0"/>
              <a:t>HTML </a:t>
            </a:r>
            <a:r>
              <a:rPr lang="ko-KR" altLang="en-US" dirty="0"/>
              <a:t>문서의 모든 </a:t>
            </a:r>
            <a:r>
              <a:rPr lang="en-US" altLang="ko-KR" dirty="0"/>
              <a:t>HTML </a:t>
            </a:r>
            <a:r>
              <a:rPr lang="ko-KR" altLang="en-US" dirty="0"/>
              <a:t>속성 변경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ko-KR" dirty="0"/>
              <a:t>HTML </a:t>
            </a:r>
            <a:r>
              <a:rPr lang="ko-KR" altLang="en-US" dirty="0"/>
              <a:t>문서의 모든 </a:t>
            </a:r>
            <a:r>
              <a:rPr lang="en-US" altLang="ko-KR" dirty="0"/>
              <a:t>CSS </a:t>
            </a:r>
            <a:r>
              <a:rPr lang="ko-KR" altLang="en-US" dirty="0"/>
              <a:t>스타일 변경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ko-KR" dirty="0"/>
              <a:t>HTML </a:t>
            </a:r>
            <a:r>
              <a:rPr lang="ko-KR" altLang="en-US" dirty="0"/>
              <a:t>문서에 새로운 </a:t>
            </a:r>
            <a:r>
              <a:rPr lang="en-US" altLang="ko-KR" dirty="0"/>
              <a:t>HTML </a:t>
            </a:r>
            <a:r>
              <a:rPr lang="ko-KR" altLang="en-US" dirty="0"/>
              <a:t>이벤트 추가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ko-KR" dirty="0"/>
              <a:t>HTML </a:t>
            </a:r>
            <a:r>
              <a:rPr lang="ko-KR" altLang="en-US" dirty="0"/>
              <a:t>문서의 모든 </a:t>
            </a:r>
            <a:r>
              <a:rPr lang="en-US" altLang="ko-KR" dirty="0"/>
              <a:t>HTML </a:t>
            </a:r>
            <a:r>
              <a:rPr lang="ko-KR" altLang="en-US" dirty="0"/>
              <a:t>이벤트에 반응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069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49C4C8-3D15-C804-0CF3-ED01E5EAB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B0D294-EE40-E43D-51E3-B9FE1EAF8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444A1FD-AA32-7E67-636A-AA7B84757779}"/>
              </a:ext>
            </a:extLst>
          </p:cNvPr>
          <p:cNvSpPr txBox="1">
            <a:spLocks/>
          </p:cNvSpPr>
          <p:nvPr/>
        </p:nvSpPr>
        <p:spPr>
          <a:xfrm>
            <a:off x="1568115" y="2723258"/>
            <a:ext cx="9055769" cy="10264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7200" dirty="0" err="1">
                <a:highlight>
                  <a:srgbClr val="FFFF00"/>
                </a:highlight>
              </a:rPr>
              <a:t>Javascript</a:t>
            </a:r>
            <a:r>
              <a:rPr lang="en-US" altLang="ko-KR" sz="7200" dirty="0">
                <a:highlight>
                  <a:srgbClr val="FFFF00"/>
                </a:highlight>
              </a:rPr>
              <a:t> Document</a:t>
            </a:r>
            <a:endParaRPr lang="ko-KR" altLang="en-US" sz="7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87332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DA36C-65CF-DE57-B375-6D86D2A7D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Javascript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F0E118-13FA-729A-60AF-684E084F4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786A31-D818-35BC-E175-84E0289FB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1D7A679-B8D0-186F-C971-BA7EA2851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5646" y="2327907"/>
            <a:ext cx="6705600" cy="6228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highlight>
                  <a:srgbClr val="FFFF00"/>
                </a:highlight>
              </a:rPr>
              <a:t>JavaScript</a:t>
            </a:r>
            <a:endParaRPr lang="ko-KR" altLang="en-US" sz="3600" dirty="0">
              <a:highlight>
                <a:srgbClr val="FFFF00"/>
              </a:highlight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7D05DCB7-AD04-98BC-4552-F188A7F03DB7}"/>
              </a:ext>
            </a:extLst>
          </p:cNvPr>
          <p:cNvSpPr txBox="1">
            <a:spLocks/>
          </p:cNvSpPr>
          <p:nvPr/>
        </p:nvSpPr>
        <p:spPr>
          <a:xfrm>
            <a:off x="3975646" y="3286896"/>
            <a:ext cx="7350080" cy="1326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/>
              <a:t>웹 페이지에서 복잡한 기능을 구현할 수 있도록 하는</a:t>
            </a: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 err="1"/>
              <a:t>스크립팅</a:t>
            </a:r>
            <a:r>
              <a:rPr lang="ko-KR" altLang="en-US" dirty="0"/>
              <a:t> 언어 또는 프로그래밍 언어 </a:t>
            </a:r>
          </a:p>
        </p:txBody>
      </p:sp>
      <p:pic>
        <p:nvPicPr>
          <p:cNvPr id="2050" name="Picture 2" descr="자바스크립트(JavaScript) 공부하자">
            <a:extLst>
              <a:ext uri="{FF2B5EF4-FFF2-40B4-BE49-F238E27FC236}">
                <a16:creationId xmlns:a16="http://schemas.microsoft.com/office/drawing/2014/main" id="{9A5E47C7-C122-1A09-93B5-2D1CF381B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42" y="1858847"/>
            <a:ext cx="2838835" cy="2838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구름 2">
            <a:extLst>
              <a:ext uri="{FF2B5EF4-FFF2-40B4-BE49-F238E27FC236}">
                <a16:creationId xmlns:a16="http://schemas.microsoft.com/office/drawing/2014/main" id="{6EF4314E-BAE1-D4BE-3E44-21BBFD13F2CC}"/>
              </a:ext>
            </a:extLst>
          </p:cNvPr>
          <p:cNvSpPr/>
          <p:nvPr/>
        </p:nvSpPr>
        <p:spPr>
          <a:xfrm>
            <a:off x="6946649" y="1042501"/>
            <a:ext cx="2711116" cy="1144921"/>
          </a:xfrm>
          <a:prstGeom prst="cloud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600" dirty="0"/>
              <a:t>생동감</a:t>
            </a:r>
          </a:p>
        </p:txBody>
      </p:sp>
    </p:spTree>
    <p:extLst>
      <p:ext uri="{BB962C8B-B14F-4D97-AF65-F5344CB8AC3E}">
        <p14:creationId xmlns:p14="http://schemas.microsoft.com/office/powerpoint/2010/main" val="3836049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Document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8379"/>
            <a:ext cx="10515600" cy="400852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ko-KR" altLang="en-US" dirty="0"/>
              <a:t>웹 페이지에 존재하는 </a:t>
            </a:r>
            <a:r>
              <a:rPr lang="en-US" altLang="ko-KR" dirty="0"/>
              <a:t>HTML </a:t>
            </a:r>
            <a:r>
              <a:rPr lang="ko-KR" altLang="en-US" dirty="0"/>
              <a:t>요소에 접근하여 행동을 하고자 할 때 사용하는 객체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32884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Document - </a:t>
            </a:r>
            <a:r>
              <a:rPr lang="ko-KR" altLang="en-US" dirty="0"/>
              <a:t>속성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4384" y="1325563"/>
            <a:ext cx="5803231" cy="480603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 err="1"/>
              <a:t>document.documentElement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document.head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document.title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document.body</a:t>
            </a:r>
            <a:endParaRPr lang="en-US" altLang="ko-KR" dirty="0"/>
          </a:p>
          <a:p>
            <a:pPr>
              <a:lnSpc>
                <a:spcPct val="120000"/>
              </a:lnSpc>
            </a:pP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document.URL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document.domain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8612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Document – </a:t>
            </a:r>
            <a:r>
              <a:rPr lang="ko-KR" altLang="en-US" dirty="0"/>
              <a:t>요소 선택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2758" y="1925053"/>
            <a:ext cx="8582526" cy="420654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 err="1"/>
              <a:t>document.getElemenByTagName</a:t>
            </a:r>
            <a:r>
              <a:rPr lang="en-US" altLang="ko-KR" dirty="0"/>
              <a:t>(</a:t>
            </a:r>
            <a:r>
              <a:rPr lang="ko-KR" altLang="en-US" dirty="0"/>
              <a:t>태그이름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document.getElementById</a:t>
            </a:r>
            <a:r>
              <a:rPr lang="en-US" altLang="ko-KR" dirty="0"/>
              <a:t>(</a:t>
            </a:r>
            <a:r>
              <a:rPr lang="ko-KR" altLang="en-US" dirty="0"/>
              <a:t>아이디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document.getElementByClassName</a:t>
            </a:r>
            <a:r>
              <a:rPr lang="en-US" altLang="ko-KR" dirty="0"/>
              <a:t>(</a:t>
            </a:r>
            <a:r>
              <a:rPr lang="ko-KR" altLang="en-US" dirty="0"/>
              <a:t>클래스이름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document.getElementByName</a:t>
            </a:r>
            <a:r>
              <a:rPr lang="en-US" altLang="ko-KR" dirty="0"/>
              <a:t>(name</a:t>
            </a:r>
            <a:r>
              <a:rPr lang="ko-KR" altLang="en-US" dirty="0"/>
              <a:t> 속성값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document.querySelectorAll</a:t>
            </a:r>
            <a:r>
              <a:rPr lang="en-US" altLang="ko-KR" dirty="0"/>
              <a:t>(</a:t>
            </a:r>
            <a:r>
              <a:rPr lang="ko-KR" altLang="en-US" dirty="0" err="1"/>
              <a:t>선택자</a:t>
            </a:r>
            <a:r>
              <a:rPr lang="en-US" altLang="ko-KR" dirty="0"/>
              <a:t>)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1835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D4FDA-8B63-309F-C8AC-D99400029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Document – </a:t>
            </a:r>
            <a:r>
              <a:rPr lang="ko-KR" altLang="en-US" dirty="0"/>
              <a:t>요소 다루기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0673D0-09F4-558C-F64D-42F454D69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4864" y="1325563"/>
            <a:ext cx="8582526" cy="476450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ko-KR" dirty="0" err="1"/>
              <a:t>document.createElement</a:t>
            </a:r>
            <a:r>
              <a:rPr lang="en-US" altLang="ko-KR" dirty="0"/>
              <a:t>(html</a:t>
            </a:r>
            <a:r>
              <a:rPr lang="ko-KR" altLang="en-US" dirty="0"/>
              <a:t>요소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document.createTextNode</a:t>
            </a:r>
            <a:r>
              <a:rPr lang="en-US" altLang="ko-KR" dirty="0"/>
              <a:t>(</a:t>
            </a:r>
            <a:r>
              <a:rPr lang="ko-KR" altLang="en-US" dirty="0"/>
              <a:t>텍스트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dirty="0" err="1"/>
              <a:t>document.write</a:t>
            </a:r>
            <a:r>
              <a:rPr lang="en-US" altLang="ko-KR" dirty="0"/>
              <a:t>(</a:t>
            </a:r>
            <a:r>
              <a:rPr lang="ko-KR" altLang="en-US" dirty="0"/>
              <a:t>텍스트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[].</a:t>
            </a:r>
            <a:r>
              <a:rPr lang="en-US" altLang="ko-KR" dirty="0" err="1"/>
              <a:t>appendChild</a:t>
            </a:r>
            <a:r>
              <a:rPr lang="en-US" altLang="ko-KR" dirty="0"/>
              <a:t>();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[].</a:t>
            </a:r>
            <a:r>
              <a:rPr lang="en-US" altLang="ko-KR" dirty="0" err="1"/>
              <a:t>removeChild</a:t>
            </a:r>
            <a:r>
              <a:rPr lang="en-US" altLang="ko-KR" dirty="0"/>
              <a:t>();</a:t>
            </a:r>
          </a:p>
          <a:p>
            <a:pPr>
              <a:lnSpc>
                <a:spcPct val="120000"/>
              </a:lnSpc>
            </a:pP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[].</a:t>
            </a:r>
            <a:r>
              <a:rPr lang="en-US" altLang="ko-KR" dirty="0" err="1"/>
              <a:t>innerText</a:t>
            </a:r>
            <a:r>
              <a:rPr lang="en-US" altLang="ko-KR" dirty="0"/>
              <a:t> = </a:t>
            </a:r>
            <a:r>
              <a:rPr lang="ko-KR" altLang="en-US" dirty="0"/>
              <a:t>내용</a:t>
            </a:r>
            <a:r>
              <a:rPr lang="en-US" altLang="ko-KR" dirty="0"/>
              <a:t>;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[].</a:t>
            </a:r>
            <a:r>
              <a:rPr lang="en-US" altLang="ko-KR" dirty="0" err="1"/>
              <a:t>className</a:t>
            </a:r>
            <a:r>
              <a:rPr lang="en-US" altLang="ko-KR" dirty="0"/>
              <a:t> = </a:t>
            </a:r>
            <a:r>
              <a:rPr lang="ko-KR" altLang="en-US" dirty="0"/>
              <a:t>클래스 이름</a:t>
            </a:r>
            <a:r>
              <a:rPr lang="en-US" altLang="ko-KR" dirty="0"/>
              <a:t>;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325E2-E1D0-3A80-C4F6-2FD5803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4CC33F-0B72-055D-16A3-F974504E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4979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C57F5-99D7-9C46-B6C1-D1622415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2"/>
                </a:solidFill>
              </a:rPr>
              <a:t>실습 </a:t>
            </a:r>
            <a:r>
              <a:rPr lang="en-US" altLang="ko-KR" dirty="0">
                <a:solidFill>
                  <a:schemeClr val="accent2"/>
                </a:solidFill>
              </a:rPr>
              <a:t>13.</a:t>
            </a:r>
            <a:r>
              <a:rPr lang="en-US" altLang="ko-KR" dirty="0"/>
              <a:t> </a:t>
            </a:r>
            <a:r>
              <a:rPr lang="ko-KR" altLang="en-US" dirty="0"/>
              <a:t>간단 계산기 만들기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95DDE5-0A39-A366-4CFE-A28391199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040F43-60A7-C50D-1F5B-F984054F2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847FD532-7F61-A001-537F-B970BD821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683" y="3756086"/>
            <a:ext cx="10288475" cy="2558150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dirty="0"/>
              <a:t>힌트 </a:t>
            </a:r>
            <a:r>
              <a:rPr lang="en-US" altLang="ko-KR" dirty="0"/>
              <a:t>1) id </a:t>
            </a:r>
            <a:r>
              <a:rPr lang="ko-KR" altLang="en-US" dirty="0"/>
              <a:t>속성이 </a:t>
            </a:r>
            <a:r>
              <a:rPr lang="en-US" altLang="ko-KR" dirty="0"/>
              <a:t>“value1”</a:t>
            </a:r>
            <a:r>
              <a:rPr lang="ko-KR" altLang="en-US" dirty="0"/>
              <a:t>인 </a:t>
            </a:r>
            <a:r>
              <a:rPr lang="en-US" altLang="ko-KR" dirty="0"/>
              <a:t>input </a:t>
            </a:r>
            <a:r>
              <a:rPr lang="ko-KR" altLang="en-US" dirty="0"/>
              <a:t>값 가져와</a:t>
            </a:r>
            <a:r>
              <a:rPr lang="en-US" altLang="ko-KR" dirty="0"/>
              <a:t> </a:t>
            </a:r>
            <a:r>
              <a:rPr lang="ko-KR" altLang="en-US" dirty="0"/>
              <a:t>변수에 넣기</a:t>
            </a: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	</a:t>
            </a:r>
            <a:r>
              <a:rPr lang="ko-KR" altLang="en-US" sz="2400" dirty="0"/>
              <a:t>변수 </a:t>
            </a:r>
            <a:r>
              <a:rPr lang="en-US" altLang="ko-KR" sz="2400" dirty="0"/>
              <a:t>= </a:t>
            </a:r>
            <a:r>
              <a:rPr lang="en-US" altLang="ko-KR" sz="2400" dirty="0" err="1"/>
              <a:t>document.getElementById</a:t>
            </a:r>
            <a:r>
              <a:rPr lang="en-US" altLang="ko-KR" sz="2400" dirty="0"/>
              <a:t>(“value1”).value;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dirty="0"/>
              <a:t>힌트 </a:t>
            </a:r>
            <a:r>
              <a:rPr lang="en-US" altLang="ko-KR" dirty="0"/>
              <a:t>2) id </a:t>
            </a:r>
            <a:r>
              <a:rPr lang="ko-KR" altLang="en-US" dirty="0"/>
              <a:t>속성이 </a:t>
            </a:r>
            <a:r>
              <a:rPr lang="en-US" altLang="ko-KR" dirty="0"/>
              <a:t>“value1”</a:t>
            </a:r>
            <a:r>
              <a:rPr lang="ko-KR" altLang="en-US" dirty="0"/>
              <a:t>인 </a:t>
            </a:r>
            <a:r>
              <a:rPr lang="en-US" altLang="ko-KR" dirty="0"/>
              <a:t>input</a:t>
            </a:r>
            <a:r>
              <a:rPr lang="ko-KR" altLang="en-US" dirty="0"/>
              <a:t>에 값 넣기</a:t>
            </a:r>
            <a:endParaRPr lang="en-US" altLang="ko-KR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	</a:t>
            </a:r>
            <a:r>
              <a:rPr lang="en-US" altLang="ko-KR" sz="2400" b="0" dirty="0" err="1">
                <a:effectLst/>
                <a:latin typeface="+mn-ea"/>
              </a:rPr>
              <a:t>document.getElementById</a:t>
            </a:r>
            <a:r>
              <a:rPr lang="en-US" altLang="ko-KR" sz="2400" b="0" dirty="0">
                <a:effectLst/>
                <a:latin typeface="+mn-ea"/>
              </a:rPr>
              <a:t>(“</a:t>
            </a:r>
            <a:r>
              <a:rPr lang="en-US" altLang="ko-KR" sz="2400" dirty="0">
                <a:latin typeface="+mn-ea"/>
              </a:rPr>
              <a:t>value1</a:t>
            </a:r>
            <a:r>
              <a:rPr lang="en-US" altLang="ko-KR" sz="2400" b="0" dirty="0">
                <a:effectLst/>
                <a:latin typeface="+mn-ea"/>
              </a:rPr>
              <a:t>").value = </a:t>
            </a:r>
            <a:r>
              <a:rPr lang="ko-KR" altLang="en-US" sz="2400" dirty="0">
                <a:latin typeface="+mn-ea"/>
              </a:rPr>
              <a:t>값</a:t>
            </a:r>
            <a:r>
              <a:rPr lang="en-US" altLang="ko-KR" sz="2400" b="0" dirty="0">
                <a:effectLst/>
                <a:latin typeface="+mn-ea"/>
              </a:rPr>
              <a:t>;</a:t>
            </a:r>
            <a:endParaRPr lang="en-US" altLang="ko-KR" b="0" dirty="0">
              <a:effectLst/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9093B82-51F4-97A7-316A-66868CF5CF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763"/>
          <a:stretch/>
        </p:blipFill>
        <p:spPr>
          <a:xfrm>
            <a:off x="584986" y="1191807"/>
            <a:ext cx="5511014" cy="2564279"/>
          </a:xfrm>
          <a:prstGeom prst="rect">
            <a:avLst/>
          </a:prstGeom>
        </p:spPr>
      </p:pic>
      <p:sp>
        <p:nvSpPr>
          <p:cNvPr id="7" name="화살표: 왼쪽 6">
            <a:extLst>
              <a:ext uri="{FF2B5EF4-FFF2-40B4-BE49-F238E27FC236}">
                <a16:creationId xmlns:a16="http://schemas.microsoft.com/office/drawing/2014/main" id="{0E6C8091-BE65-CFE5-C1FF-AC0096915AC5}"/>
              </a:ext>
            </a:extLst>
          </p:cNvPr>
          <p:cNvSpPr/>
          <p:nvPr/>
        </p:nvSpPr>
        <p:spPr>
          <a:xfrm>
            <a:off x="4298168" y="1441550"/>
            <a:ext cx="414469" cy="32035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4156985-C1CE-96B0-184D-062EB07FF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637" y="1332243"/>
            <a:ext cx="7315290" cy="59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0427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C57F5-99D7-9C46-B6C1-D1622415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accent2"/>
                </a:solidFill>
              </a:rPr>
              <a:t>실습 </a:t>
            </a:r>
            <a:r>
              <a:rPr lang="en-US" altLang="ko-KR" dirty="0">
                <a:solidFill>
                  <a:schemeClr val="accent2"/>
                </a:solidFill>
              </a:rPr>
              <a:t>14.</a:t>
            </a:r>
            <a:r>
              <a:rPr lang="en-US" altLang="ko-KR" dirty="0"/>
              <a:t> </a:t>
            </a:r>
            <a:r>
              <a:rPr lang="ko-KR" altLang="en-US" dirty="0"/>
              <a:t>방명록 만들기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95DDE5-0A39-A366-4CFE-A28391199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040F43-60A7-C50D-1F5B-F984054F2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35</a:t>
            </a:fld>
            <a:endParaRPr lang="ko-KR" altLang="en-US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847FD532-7F61-A001-537F-B970BD821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737" y="3429000"/>
            <a:ext cx="6705602" cy="2885236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ko-KR" altLang="en-US" b="0" dirty="0">
                <a:effectLst/>
                <a:latin typeface="+mn-ea"/>
              </a:rPr>
              <a:t>작성자와 내용을 쓰고 </a:t>
            </a:r>
            <a:r>
              <a:rPr lang="en-US" altLang="ko-KR" b="0" dirty="0">
                <a:effectLst/>
                <a:latin typeface="+mn-ea"/>
              </a:rPr>
              <a:t>“</a:t>
            </a:r>
            <a:r>
              <a:rPr lang="ko-KR" altLang="en-US" b="0" dirty="0">
                <a:effectLst/>
                <a:latin typeface="+mn-ea"/>
              </a:rPr>
              <a:t>작성</a:t>
            </a:r>
            <a:r>
              <a:rPr lang="en-US" altLang="ko-KR" b="0" dirty="0">
                <a:effectLst/>
                <a:latin typeface="+mn-ea"/>
              </a:rPr>
              <a:t>“ </a:t>
            </a:r>
            <a:r>
              <a:rPr lang="ko-KR" altLang="en-US" b="0" dirty="0">
                <a:effectLst/>
                <a:latin typeface="+mn-ea"/>
              </a:rPr>
              <a:t>을 누르면 아래 </a:t>
            </a:r>
            <a:r>
              <a:rPr lang="en-US" altLang="ko-KR" b="0" dirty="0">
                <a:effectLst/>
                <a:latin typeface="+mn-ea"/>
              </a:rPr>
              <a:t>table</a:t>
            </a:r>
            <a:r>
              <a:rPr lang="ko-KR" altLang="en-US" b="0" dirty="0">
                <a:effectLst/>
                <a:latin typeface="+mn-ea"/>
              </a:rPr>
              <a:t> 에 추가</a:t>
            </a:r>
            <a:endParaRPr lang="en-US" altLang="ko-KR" b="0" dirty="0">
              <a:effectLst/>
              <a:latin typeface="+mn-ea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ko-KR" dirty="0">
              <a:latin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b="0" dirty="0">
                <a:effectLst/>
                <a:latin typeface="+mn-ea"/>
              </a:rPr>
              <a:t>이때</a:t>
            </a:r>
            <a:r>
              <a:rPr lang="en-US" altLang="ko-KR" b="0" dirty="0">
                <a:effectLst/>
                <a:latin typeface="+mn-ea"/>
              </a:rPr>
              <a:t>, </a:t>
            </a:r>
            <a:r>
              <a:rPr lang="ko-KR" altLang="en-US" b="0" dirty="0">
                <a:effectLst/>
                <a:latin typeface="+mn-ea"/>
              </a:rPr>
              <a:t>작성일은 작성한 시간이 되어야 한다</a:t>
            </a:r>
            <a:r>
              <a:rPr lang="en-US" altLang="ko-KR" b="0" dirty="0">
                <a:effectLst/>
                <a:latin typeface="+mn-ea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8957CB8-00A6-4AA5-D0B3-4903F1EAE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62" y="1221498"/>
            <a:ext cx="479107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76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DF478E-D774-DE90-8BAF-58EA59759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언어 타입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2B7D85-874F-952F-CA6D-BB5C81F1E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강한 타입 언어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타입 검사를 통과하지 못한다면 실행 자체가 안 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	String, int, double </a:t>
            </a:r>
            <a:r>
              <a:rPr lang="ko-KR" altLang="en-US" dirty="0"/>
              <a:t>등처럼 타입을 </a:t>
            </a:r>
            <a:r>
              <a:rPr lang="en-US" altLang="ko-KR" dirty="0"/>
              <a:t>1</a:t>
            </a:r>
            <a:r>
              <a:rPr lang="ko-KR" altLang="en-US" dirty="0"/>
              <a:t>종류로 명확히 지정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약한 타입 언어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런타임에서 타입 오류를 만나더라도 실행을 막지 않는다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타입이 여러 종류인 값들이 상관없이 지정된다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46936F-9EAE-6400-2CC3-66B967FCD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267A6B-E266-25BD-4D0B-14B40A8B4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757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DF478E-D774-DE90-8BAF-58EA59759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언어 타입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46936F-9EAE-6400-2CC3-66B967FCD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267A6B-E266-25BD-4D0B-14B40A8B4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D51FA29-9734-394E-6146-CD56CCE6D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742" y="1813654"/>
            <a:ext cx="9428658" cy="208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863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2D32-4144-5D6A-1E9C-7EB121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Javascript</a:t>
            </a:r>
            <a:r>
              <a:rPr lang="en-US" altLang="ko-KR" dirty="0"/>
              <a:t> </a:t>
            </a:r>
            <a:r>
              <a:rPr lang="ko-KR" altLang="en-US" dirty="0"/>
              <a:t>자료형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744276-5C6F-AD8B-9F61-9B2A520D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2E7352-FB36-4681-B691-48A912BA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6" name="순서도: 대체 처리 5">
            <a:extLst>
              <a:ext uri="{FF2B5EF4-FFF2-40B4-BE49-F238E27FC236}">
                <a16:creationId xmlns:a16="http://schemas.microsoft.com/office/drawing/2014/main" id="{C8ADAF6B-E2E4-3104-0C92-65F1ADDA3C45}"/>
              </a:ext>
            </a:extLst>
          </p:cNvPr>
          <p:cNvSpPr/>
          <p:nvPr/>
        </p:nvSpPr>
        <p:spPr>
          <a:xfrm>
            <a:off x="1371600" y="2538663"/>
            <a:ext cx="3769894" cy="1780674"/>
          </a:xfrm>
          <a:prstGeom prst="flowChartAlternateProcess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600" dirty="0"/>
              <a:t>Primitive </a:t>
            </a:r>
            <a:r>
              <a:rPr lang="ko-KR" altLang="en-US" sz="3600" dirty="0"/>
              <a:t>자료형</a:t>
            </a:r>
          </a:p>
        </p:txBody>
      </p:sp>
      <p:sp>
        <p:nvSpPr>
          <p:cNvPr id="7" name="순서도: 대체 처리 6">
            <a:extLst>
              <a:ext uri="{FF2B5EF4-FFF2-40B4-BE49-F238E27FC236}">
                <a16:creationId xmlns:a16="http://schemas.microsoft.com/office/drawing/2014/main" id="{9E8F4A16-A580-8598-445C-BE56538BEF63}"/>
              </a:ext>
            </a:extLst>
          </p:cNvPr>
          <p:cNvSpPr/>
          <p:nvPr/>
        </p:nvSpPr>
        <p:spPr>
          <a:xfrm>
            <a:off x="6874042" y="2538663"/>
            <a:ext cx="3769894" cy="1780674"/>
          </a:xfrm>
          <a:prstGeom prst="flowChartAlternateProcess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600" dirty="0"/>
              <a:t>Object </a:t>
            </a:r>
            <a:r>
              <a:rPr lang="ko-KR" altLang="en-US" sz="3600" dirty="0"/>
              <a:t>자료형</a:t>
            </a:r>
          </a:p>
        </p:txBody>
      </p:sp>
    </p:spTree>
    <p:extLst>
      <p:ext uri="{BB962C8B-B14F-4D97-AF65-F5344CB8AC3E}">
        <p14:creationId xmlns:p14="http://schemas.microsoft.com/office/powerpoint/2010/main" val="86162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2D32-4144-5D6A-1E9C-7EB121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Primitive</a:t>
            </a:r>
            <a:r>
              <a:rPr lang="ko-KR" altLang="en-US" dirty="0"/>
              <a:t> 자료형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744276-5C6F-AD8B-9F61-9B2A520D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2E7352-FB36-4681-B691-48A912BA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D6B0722-9480-BB35-73CF-93B49F6C5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74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Boolean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참</a:t>
            </a:r>
            <a:r>
              <a:rPr lang="en-US" altLang="ko-KR" dirty="0"/>
              <a:t>(true), </a:t>
            </a:r>
            <a:r>
              <a:rPr lang="ko-KR" altLang="en-US" dirty="0"/>
              <a:t>거짓</a:t>
            </a:r>
            <a:r>
              <a:rPr lang="en-US" altLang="ko-KR" dirty="0"/>
              <a:t>(false) </a:t>
            </a:r>
            <a:r>
              <a:rPr lang="ko-KR" altLang="en-US" dirty="0"/>
              <a:t>둘 중 하나의 값을 갖는 요소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Number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숫자형으로 정수와 부동 소수점</a:t>
            </a:r>
            <a:r>
              <a:rPr lang="en-US" altLang="ko-KR" dirty="0"/>
              <a:t>, </a:t>
            </a:r>
            <a:r>
              <a:rPr lang="ko-KR" altLang="en-US" dirty="0"/>
              <a:t>무한대 및 </a:t>
            </a:r>
            <a:r>
              <a:rPr lang="en-US" altLang="ko-KR" dirty="0" err="1"/>
              <a:t>NaN</a:t>
            </a:r>
            <a:r>
              <a:rPr lang="en-US" altLang="ko-KR" dirty="0"/>
              <a:t>(</a:t>
            </a:r>
            <a:r>
              <a:rPr lang="ko-KR" altLang="en-US" dirty="0"/>
              <a:t>숫자 아님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String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문자 데이터를 나타낼 때 사용</a:t>
            </a:r>
          </a:p>
        </p:txBody>
      </p:sp>
    </p:spTree>
    <p:extLst>
      <p:ext uri="{BB962C8B-B14F-4D97-AF65-F5344CB8AC3E}">
        <p14:creationId xmlns:p14="http://schemas.microsoft.com/office/powerpoint/2010/main" val="1022246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2D32-4144-5D6A-1E9C-7EB121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Primitive</a:t>
            </a:r>
            <a:r>
              <a:rPr lang="ko-KR" altLang="en-US" dirty="0"/>
              <a:t> 자료형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744276-5C6F-AD8B-9F61-9B2A520D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2E7352-FB36-4681-B691-48A912BA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D6B0722-9480-BB35-73CF-93B49F6C5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74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Null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빈 값을 뜻하는 </a:t>
            </a:r>
            <a:r>
              <a:rPr lang="en-US" altLang="ko-KR" dirty="0"/>
              <a:t>null </a:t>
            </a:r>
            <a:r>
              <a:rPr lang="ko-KR" altLang="en-US" dirty="0"/>
              <a:t>타입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타입은 존재하지만 값 존재 </a:t>
            </a:r>
            <a:r>
              <a:rPr lang="en-US" altLang="ko-KR" dirty="0"/>
              <a:t>X	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Undefined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값 </a:t>
            </a:r>
            <a:r>
              <a:rPr lang="en-US" altLang="ko-KR" dirty="0"/>
              <a:t>X </a:t>
            </a:r>
            <a:r>
              <a:rPr lang="ko-KR" altLang="en-US" dirty="0"/>
              <a:t>타입 </a:t>
            </a:r>
            <a:r>
              <a:rPr lang="en-US" altLang="ko-KR" dirty="0"/>
              <a:t>X </a:t>
            </a:r>
          </a:p>
        </p:txBody>
      </p:sp>
    </p:spTree>
    <p:extLst>
      <p:ext uri="{BB962C8B-B14F-4D97-AF65-F5344CB8AC3E}">
        <p14:creationId xmlns:p14="http://schemas.microsoft.com/office/powerpoint/2010/main" val="427231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12D32-4144-5D6A-1E9C-7EB121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</a:t>
            </a:r>
            <a:r>
              <a:rPr lang="ko-KR" altLang="en-US" dirty="0"/>
              <a:t> 자료형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744276-5C6F-AD8B-9F61-9B2A520D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2022-07-02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2E7352-FB36-4681-B691-48A912BA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1D6B0722-9480-BB35-73CF-93B49F6C5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869" y="1344362"/>
            <a:ext cx="3463090" cy="26019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5400" b="1" dirty="0"/>
              <a:t>객체 자료형</a:t>
            </a:r>
            <a:endParaRPr lang="en-US" altLang="ko-KR" sz="5400" b="1" dirty="0"/>
          </a:p>
          <a:p>
            <a:pPr marL="0" indent="0" algn="ctr">
              <a:buNone/>
            </a:pPr>
            <a:endParaRPr lang="en-US" altLang="ko-KR" sz="5400" b="1" dirty="0"/>
          </a:p>
          <a:p>
            <a:pPr marL="0" indent="0" algn="ctr">
              <a:buNone/>
            </a:pPr>
            <a:r>
              <a:rPr lang="ko-KR" altLang="en-US" sz="5400" b="1" dirty="0"/>
              <a:t>참조 자료형</a:t>
            </a:r>
            <a:endParaRPr lang="en-US" altLang="ko-KR" sz="5400" b="1" dirty="0"/>
          </a:p>
          <a:p>
            <a:pPr marL="0" indent="0" algn="ctr">
              <a:buNone/>
            </a:pPr>
            <a:endParaRPr lang="en-US" altLang="ko-KR" sz="5400" b="1" dirty="0"/>
          </a:p>
          <a:p>
            <a:pPr marL="0" indent="0" algn="ctr">
              <a:buNone/>
            </a:pPr>
            <a:endParaRPr lang="ko-KR" altLang="en-US" sz="5400" b="1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6127DE10-9250-A966-44B7-5690183584D4}"/>
              </a:ext>
            </a:extLst>
          </p:cNvPr>
          <p:cNvSpPr txBox="1">
            <a:spLocks/>
          </p:cNvSpPr>
          <p:nvPr/>
        </p:nvSpPr>
        <p:spPr>
          <a:xfrm>
            <a:off x="838200" y="4508290"/>
            <a:ext cx="10515600" cy="1005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Object </a:t>
            </a:r>
            <a:r>
              <a:rPr lang="ko-KR" altLang="en-US" dirty="0"/>
              <a:t>클래스 뿐 아니라 배열과 함수</a:t>
            </a:r>
            <a:r>
              <a:rPr lang="en-US" altLang="ko-KR" dirty="0"/>
              <a:t>, </a:t>
            </a:r>
            <a:r>
              <a:rPr lang="ko-KR" altLang="en-US" dirty="0"/>
              <a:t>클래스 등 모두 </a:t>
            </a:r>
            <a:r>
              <a:rPr lang="en-US" altLang="ko-KR" dirty="0"/>
              <a:t>Object</a:t>
            </a:r>
            <a:r>
              <a:rPr lang="ko-KR" altLang="en-US" dirty="0"/>
              <a:t>에 포함</a:t>
            </a:r>
          </a:p>
        </p:txBody>
      </p:sp>
    </p:spTree>
    <p:extLst>
      <p:ext uri="{BB962C8B-B14F-4D97-AF65-F5344CB8AC3E}">
        <p14:creationId xmlns:p14="http://schemas.microsoft.com/office/powerpoint/2010/main" val="398996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메이플스토리"/>
        <a:ea typeface="메이플스토리"/>
        <a:cs typeface=""/>
      </a:majorFont>
      <a:minorFont>
        <a:latin typeface="메이플스토리"/>
        <a:ea typeface="메이플스토리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</TotalTime>
  <Words>863</Words>
  <Application>Microsoft Office PowerPoint</Application>
  <PresentationFormat>와이드스크린</PresentationFormat>
  <Paragraphs>253</Paragraphs>
  <Slides>35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39" baseType="lpstr">
      <vt:lpstr>Arial</vt:lpstr>
      <vt:lpstr>메이플스토리</vt:lpstr>
      <vt:lpstr>맑은 고딕</vt:lpstr>
      <vt:lpstr>Office 테마</vt:lpstr>
      <vt:lpstr>SeSAC 4기,      웹 풀스택 과정 JS 수업</vt:lpstr>
      <vt:lpstr>PowerPoint 프레젠테이션</vt:lpstr>
      <vt:lpstr>Javascript</vt:lpstr>
      <vt:lpstr>언어 타입</vt:lpstr>
      <vt:lpstr>언어 타입</vt:lpstr>
      <vt:lpstr>Javascript 자료형</vt:lpstr>
      <vt:lpstr>Primitive 자료형</vt:lpstr>
      <vt:lpstr>Primitive 자료형</vt:lpstr>
      <vt:lpstr>Object 자료형</vt:lpstr>
      <vt:lpstr>객체</vt:lpstr>
      <vt:lpstr>객체</vt:lpstr>
      <vt:lpstr>Object 자료형 - 배열</vt:lpstr>
      <vt:lpstr>Object 자료형 - 배열</vt:lpstr>
      <vt:lpstr>Object 자료형 - 딕셔너리</vt:lpstr>
      <vt:lpstr>기본 자료형 vs 객체 자료형</vt:lpstr>
      <vt:lpstr>자료형 확인하기</vt:lpstr>
      <vt:lpstr>형 변환 - 문자열로</vt:lpstr>
      <vt:lpstr>형 변환 - 정수로</vt:lpstr>
      <vt:lpstr>PowerPoint 프레젠테이션</vt:lpstr>
      <vt:lpstr>Javascript 표준 객체</vt:lpstr>
      <vt:lpstr>Date 객체</vt:lpstr>
      <vt:lpstr>Date 객체 - 함수</vt:lpstr>
      <vt:lpstr>Math 객체</vt:lpstr>
      <vt:lpstr>Math 객체 - 함수</vt:lpstr>
      <vt:lpstr>PowerPoint 프레젠테이션</vt:lpstr>
      <vt:lpstr>DOM</vt:lpstr>
      <vt:lpstr>DOM</vt:lpstr>
      <vt:lpstr>DOM</vt:lpstr>
      <vt:lpstr>PowerPoint 프레젠테이션</vt:lpstr>
      <vt:lpstr>Document</vt:lpstr>
      <vt:lpstr>Document - 속성</vt:lpstr>
      <vt:lpstr>Document – 요소 선택</vt:lpstr>
      <vt:lpstr>Document – 요소 다루기</vt:lpstr>
      <vt:lpstr>실습 13. 간단 계산기 만들기</vt:lpstr>
      <vt:lpstr>실습 14. 방명록 만들기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김규리</dc:creator>
  <cp:lastModifiedBy>김 규리</cp:lastModifiedBy>
  <cp:revision>113</cp:revision>
  <dcterms:created xsi:type="dcterms:W3CDTF">2022-06-26T11:10:22Z</dcterms:created>
  <dcterms:modified xsi:type="dcterms:W3CDTF">2022-07-02T06:05:02Z</dcterms:modified>
</cp:coreProperties>
</file>

<file path=docProps/thumbnail.jpeg>
</file>